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7" r:id="rId2"/>
    <p:sldId id="358" r:id="rId3"/>
    <p:sldId id="1204" r:id="rId4"/>
    <p:sldId id="1223" r:id="rId5"/>
    <p:sldId id="1225" r:id="rId6"/>
    <p:sldId id="1231" r:id="rId7"/>
    <p:sldId id="1224" r:id="rId8"/>
    <p:sldId id="1232" r:id="rId9"/>
    <p:sldId id="1226" r:id="rId10"/>
    <p:sldId id="1140" r:id="rId11"/>
    <p:sldId id="381" r:id="rId12"/>
    <p:sldId id="382" r:id="rId13"/>
    <p:sldId id="379" r:id="rId14"/>
    <p:sldId id="1222" r:id="rId15"/>
    <p:sldId id="1118" r:id="rId16"/>
    <p:sldId id="331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</p14:sldIdLst>
        </p14:section>
        <p14:section name="Linux Executables" id="{5369FFD3-A524-4DEB-80CC-6C0F8E53E93D}">
          <p14:sldIdLst>
            <p14:sldId id="1204"/>
            <p14:sldId id="1223"/>
            <p14:sldId id="1225"/>
            <p14:sldId id="1231"/>
            <p14:sldId id="1224"/>
            <p14:sldId id="1232"/>
            <p14:sldId id="1226"/>
          </p14:sldIdLst>
        </p14:section>
        <p14:section name="Summary" id="{D2953228-8AE4-467A-BD3F-EB580B75FAD3}">
          <p14:sldIdLst>
            <p14:sldId id="1140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81579" autoAdjust="0"/>
  </p:normalViewPr>
  <p:slideViewPr>
    <p:cSldViewPr snapToGrid="0" snapToObjects="1" showGuides="1">
      <p:cViewPr varScale="1">
        <p:scale>
          <a:sx n="69" d="100"/>
          <a:sy n="69" d="100"/>
        </p:scale>
        <p:origin x="48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7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69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95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11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9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open-source tools to investigate a binary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hidra-sre.org/CheatSheet.html" TargetMode="External"/><Relationship Id="rId2" Type="http://schemas.openxmlformats.org/officeDocument/2006/relationships/hyperlink" Target="https://gabriellesc.github.io/teaching/resources/GDB-cheat-sheet.pdf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2</a:t>
            </a:r>
            <a:br>
              <a:rPr lang="en-GB" sz="4800" dirty="0"/>
            </a:br>
            <a:r>
              <a:rPr lang="en-GB" sz="4800" i="1" dirty="0"/>
              <a:t>Binary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</a:t>
            </a:r>
            <a:r>
              <a:rPr lang="en-GB"/>
              <a:t>Lab #2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open-source tools to investigate a binary object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68121"/>
            <a:ext cx="5748946" cy="537686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Various tools are available to examine binary executables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for security researchers and reverse engineers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These include Debugging and SRE tools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Some are commercial, e.g. IDA Pro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Most are open-source, e.g. GNU GDB, NSA </a:t>
            </a:r>
            <a:r>
              <a:rPr lang="en-US" b="1" dirty="0" err="1"/>
              <a:t>Ghidra</a:t>
            </a: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Many support multiple languages and architectures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But may require build of native components during installation.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Each tool has key skills that should be mastered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Some aspects may need to be manually built for specific architecture support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Challenges can occur depending on the original source code language.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240030"/>
            <a:ext cx="7112978" cy="6435090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endParaRPr lang="en-US" dirty="0"/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GDB: The GNU Project Debugger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https://sourceware.org/gdb/ (Accessed: 28 December 2023).</a:t>
            </a:r>
          </a:p>
          <a:p>
            <a:endParaRPr lang="en-US" dirty="0"/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Ghidra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https://ghidra-sre.org/ (Accessed: 28 December 2023).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radare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https://www.radare.org/n/ (Accessed: 28 December 2023).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list of open source C++ libraries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https://en.cppreference.com/w/cpp/links/libs (Accessed: 28 December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GDB Cheat Sheet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https://gabriellesc.github.io/teaching/resources/GDB-cheat-sheet.pdf (Accessed: 28 December 2023).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Ghidra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Cheat Sheet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https://ghidra-sre.org/CheatSheet.html (Accessed: 28 December 2023).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to </a:t>
            </a:r>
            <a:r>
              <a:rPr lang="en-US" dirty="0"/>
              <a:t>identify the purpose of debugging and SRE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to </a:t>
            </a:r>
            <a:r>
              <a:rPr lang="en-US" dirty="0"/>
              <a:t>describe key features of leading debug and SRE tools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to </a:t>
            </a:r>
            <a:r>
              <a:rPr lang="en-US" dirty="0"/>
              <a:t>use appropriate tools to perform debug and SRE on targeted executables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Binary Tools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79128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Debugging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SRE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Overview of GBD</a:t>
            </a:r>
            <a:br>
              <a:rPr lang="en-GB" sz="1100" dirty="0"/>
            </a:br>
            <a:r>
              <a:rPr lang="en-GB" sz="1100" dirty="0"/>
              <a:t>Demonstration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Overview of </a:t>
            </a:r>
            <a:r>
              <a:rPr lang="en-GB" sz="1100" dirty="0" err="1"/>
              <a:t>Ghidra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Demonstration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Useful Cheat Sheets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identify the purpose of debugging and SRE</a:t>
            </a:r>
          </a:p>
          <a:p>
            <a:pPr lvl="1"/>
            <a:r>
              <a:rPr lang="en-US" sz="1100" dirty="0"/>
              <a:t>Should be able to describe key features of leading debug and SRE tools</a:t>
            </a:r>
          </a:p>
          <a:p>
            <a:pPr lvl="1"/>
            <a:r>
              <a:rPr lang="en-US" sz="1100" dirty="0"/>
              <a:t>Could be able to use appropriate tools to perform debug and SRE on targeted executables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068AF-D704-B4CF-D5E8-2047C5D67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Debugging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F8DC7-82B7-EB98-2807-6D17693E4B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658" y="435584"/>
            <a:ext cx="5979205" cy="6054116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+mn-lt"/>
              </a:rPr>
              <a:t>Debugging is the process of identifying and fixing errors in software</a:t>
            </a:r>
          </a:p>
          <a:p>
            <a:endParaRPr lang="en-US" b="1" dirty="0">
              <a:solidFill>
                <a:srgbClr val="000000"/>
              </a:solidFill>
              <a:latin typeface="+mn-lt"/>
            </a:endParaRPr>
          </a:p>
          <a:p>
            <a:r>
              <a:rPr lang="en-US" b="1" dirty="0">
                <a:solidFill>
                  <a:srgbClr val="000000"/>
                </a:solidFill>
                <a:latin typeface="+mn-lt"/>
              </a:rPr>
              <a:t>Key utilities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Debugger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e.g. GDB (GNU Debugger)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Static Analysis Tools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e.g. Linters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Profilers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, e.g. </a:t>
            </a:r>
            <a:r>
              <a:rPr lang="en-US" dirty="0" err="1">
                <a:solidFill>
                  <a:srgbClr val="000000"/>
                </a:solidFill>
                <a:latin typeface="+mn-lt"/>
              </a:rPr>
              <a:t>Valgrind</a:t>
            </a: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Logging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Libraries, e.g. Boost.log</a:t>
            </a:r>
          </a:p>
          <a:p>
            <a:endParaRPr lang="en-US" b="1" dirty="0">
              <a:solidFill>
                <a:srgbClr val="000000"/>
              </a:solidFill>
              <a:latin typeface="Söhne"/>
            </a:endParaRPr>
          </a:p>
          <a:p>
            <a:r>
              <a:rPr lang="en-GB" b="1" dirty="0">
                <a:solidFill>
                  <a:srgbClr val="000000"/>
                </a:solidFill>
              </a:rPr>
              <a:t>Key debugging processes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Reproduction of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Isolation of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Setting Breakpoints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Inspection/Watch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Stack 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Testing and Documentation</a:t>
            </a:r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AE15DA73-F682-E61A-5221-03857989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049" y="435584"/>
            <a:ext cx="914400" cy="914400"/>
          </a:xfrm>
          <a:prstGeom prst="rect">
            <a:avLst/>
          </a:prstGeom>
        </p:spPr>
      </p:pic>
      <p:pic>
        <p:nvPicPr>
          <p:cNvPr id="7" name="Graphic 6" descr="Bug outline">
            <a:extLst>
              <a:ext uri="{FF2B5EF4-FFF2-40B4-BE49-F238E27FC236}">
                <a16:creationId xmlns:a16="http://schemas.microsoft.com/office/drawing/2014/main" id="{85FD742A-1B4F-9CCC-E8C9-11D5DDF5B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899" y="3747298"/>
            <a:ext cx="914400" cy="914400"/>
          </a:xfrm>
          <a:prstGeom prst="rect">
            <a:avLst/>
          </a:prstGeom>
        </p:spPr>
      </p:pic>
      <p:pic>
        <p:nvPicPr>
          <p:cNvPr id="9" name="Graphic 8" descr="Beetle outline">
            <a:extLst>
              <a:ext uri="{FF2B5EF4-FFF2-40B4-BE49-F238E27FC236}">
                <a16:creationId xmlns:a16="http://schemas.microsoft.com/office/drawing/2014/main" id="{6A09CF38-E9AC-BBCC-D793-C19FB3709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55049" y="1570399"/>
            <a:ext cx="914400" cy="914400"/>
          </a:xfrm>
          <a:prstGeom prst="rect">
            <a:avLst/>
          </a:prstGeom>
        </p:spPr>
      </p:pic>
      <p:pic>
        <p:nvPicPr>
          <p:cNvPr id="11" name="Graphic 10" descr="Beetle with solid fill">
            <a:extLst>
              <a:ext uri="{FF2B5EF4-FFF2-40B4-BE49-F238E27FC236}">
                <a16:creationId xmlns:a16="http://schemas.microsoft.com/office/drawing/2014/main" id="{598F4328-CAC4-45D2-6421-9FB77F366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6642" y="2690321"/>
            <a:ext cx="914400" cy="914400"/>
          </a:xfrm>
          <a:prstGeom prst="rect">
            <a:avLst/>
          </a:prstGeom>
        </p:spPr>
      </p:pic>
      <p:pic>
        <p:nvPicPr>
          <p:cNvPr id="13" name="Graphic 12" descr="Bug spray with solid fill">
            <a:extLst>
              <a:ext uri="{FF2B5EF4-FFF2-40B4-BE49-F238E27FC236}">
                <a16:creationId xmlns:a16="http://schemas.microsoft.com/office/drawing/2014/main" id="{3AC8FF2C-6DDF-7F53-8CCD-0819C5637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56642" y="5658629"/>
            <a:ext cx="914400" cy="914400"/>
          </a:xfrm>
          <a:prstGeom prst="rect">
            <a:avLst/>
          </a:prstGeom>
        </p:spPr>
      </p:pic>
      <p:pic>
        <p:nvPicPr>
          <p:cNvPr id="15" name="Graphic 14" descr="Bug under magnifying glass with solid fill">
            <a:extLst>
              <a:ext uri="{FF2B5EF4-FFF2-40B4-BE49-F238E27FC236}">
                <a16:creationId xmlns:a16="http://schemas.microsoft.com/office/drawing/2014/main" id="{4D82A695-3495-0893-9C9E-FF7C9733E5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955049" y="4744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6FE2-DD7F-15E3-E487-869AA6E98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SRE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5900-8B30-E608-4444-41B3EC31F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62858"/>
            <a:ext cx="6770078" cy="4306590"/>
          </a:xfrm>
        </p:spPr>
        <p:txBody>
          <a:bodyPr/>
          <a:lstStyle/>
          <a:p>
            <a:r>
              <a:rPr lang="en-US" sz="1400" b="1" dirty="0"/>
              <a:t>SRE is Software Reverse Engineering</a:t>
            </a:r>
          </a:p>
          <a:p>
            <a:endParaRPr lang="en-US" sz="1400" b="1" dirty="0"/>
          </a:p>
          <a:p>
            <a:r>
              <a:rPr lang="en-US" sz="1400" b="1" dirty="0"/>
              <a:t>SRE has three core objectives:</a:t>
            </a:r>
          </a:p>
          <a:p>
            <a:pPr marL="342900" indent="-342900">
              <a:buAutoNum type="arabicPeriod"/>
            </a:pPr>
            <a:r>
              <a:rPr lang="en-US" sz="1400" dirty="0"/>
              <a:t>Understand a binary’s </a:t>
            </a:r>
            <a:r>
              <a:rPr lang="en-US" sz="1400" b="1" dirty="0"/>
              <a:t>functionality</a:t>
            </a:r>
          </a:p>
          <a:p>
            <a:pPr marL="342900" indent="-342900">
              <a:buAutoNum type="arabicPeriod"/>
            </a:pPr>
            <a:r>
              <a:rPr lang="en-GB" sz="1400" dirty="0"/>
              <a:t>Understand a binary’s </a:t>
            </a:r>
            <a:r>
              <a:rPr lang="en-GB" sz="1400" b="1" dirty="0"/>
              <a:t>structure</a:t>
            </a:r>
          </a:p>
          <a:p>
            <a:pPr marL="342900" indent="-342900">
              <a:buAutoNum type="arabicPeriod"/>
            </a:pPr>
            <a:r>
              <a:rPr lang="en-GB" sz="1400" dirty="0"/>
              <a:t>Understand a binary’s </a:t>
            </a:r>
            <a:r>
              <a:rPr lang="en-GB" sz="1400" b="1" dirty="0"/>
              <a:t>behaviour</a:t>
            </a:r>
          </a:p>
          <a:p>
            <a:pPr marL="342900" indent="-342900">
              <a:buAutoNum type="arabicPeriod"/>
            </a:pPr>
            <a:endParaRPr lang="en-GB" sz="1400" b="1" dirty="0"/>
          </a:p>
          <a:p>
            <a:r>
              <a:rPr lang="en-GB" sz="1400" b="1" dirty="0"/>
              <a:t>Key processes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Dynamic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Code Disassembly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Reversal of code logic and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Function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Memory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Pattern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/>
              <a:t>Key SRE tools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IDA Pro </a:t>
            </a:r>
            <a:r>
              <a:rPr lang="en-GB" sz="1400" dirty="0"/>
              <a:t>(commercial)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NSA’s </a:t>
            </a:r>
            <a:r>
              <a:rPr lang="en-GB" sz="1400" b="1" dirty="0" err="1"/>
              <a:t>Ghidra</a:t>
            </a:r>
            <a:r>
              <a:rPr lang="en-GB" sz="1400" dirty="0"/>
              <a:t> (open source)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Radare2</a:t>
            </a:r>
            <a:r>
              <a:rPr lang="en-GB" sz="1400" dirty="0"/>
              <a:t> (open source)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Graphic 3" descr="Morse Code with solid fill">
            <a:extLst>
              <a:ext uri="{FF2B5EF4-FFF2-40B4-BE49-F238E27FC236}">
                <a16:creationId xmlns:a16="http://schemas.microsoft.com/office/drawing/2014/main" id="{B0B387B4-0A66-71CD-81CA-35AA6C443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5829" y="5340057"/>
            <a:ext cx="914400" cy="914400"/>
          </a:xfrm>
          <a:prstGeom prst="rect">
            <a:avLst/>
          </a:prstGeom>
        </p:spPr>
      </p:pic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8A13EFB9-B7E1-B79E-6662-808A4E5C4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5829" y="2942137"/>
            <a:ext cx="914400" cy="914400"/>
          </a:xfrm>
          <a:prstGeom prst="rect">
            <a:avLst/>
          </a:prstGeom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C3E19F26-C0C3-E944-E4A2-E77260AFF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3029" y="1879486"/>
            <a:ext cx="914400" cy="914400"/>
          </a:xfrm>
          <a:prstGeom prst="rect">
            <a:avLst/>
          </a:prstGeom>
        </p:spPr>
      </p:pic>
      <p:pic>
        <p:nvPicPr>
          <p:cNvPr id="7" name="Graphic 6" descr="Flowchart with solid fill">
            <a:extLst>
              <a:ext uri="{FF2B5EF4-FFF2-40B4-BE49-F238E27FC236}">
                <a16:creationId xmlns:a16="http://schemas.microsoft.com/office/drawing/2014/main" id="{6C54B8EE-9072-FE7C-0731-DA3AE8C64A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6915" y="4141600"/>
            <a:ext cx="914400" cy="914400"/>
          </a:xfrm>
          <a:prstGeom prst="rect">
            <a:avLst/>
          </a:prstGeom>
        </p:spPr>
      </p:pic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F9800CFC-D739-9C54-2EF6-470710BCC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93029" y="681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A9CA1-6BDF-3B1A-26DD-02C4A855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Overview of GDB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69E7C-D223-0B3D-8FDC-6CAEEA234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8452" y="678901"/>
            <a:ext cx="5527448" cy="40941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Part of GNU Project, so stablemate of GCC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Dates to 1986; so, tried-and-tested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Supports many languages, including C, C++, Fortran, and 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Crucial tool in software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Often integrated with IDEs</a:t>
            </a:r>
          </a:p>
          <a:p>
            <a:endParaRPr lang="en-GB" b="1" dirty="0"/>
          </a:p>
          <a:p>
            <a:r>
              <a:rPr lang="en-GB" b="1" dirty="0"/>
              <a:t>GDB (GNU Debugger) key skills:</a:t>
            </a:r>
          </a:p>
          <a:p>
            <a:pPr marL="342900" indent="-342900">
              <a:buAutoNum type="arabicPeriod"/>
            </a:pPr>
            <a:r>
              <a:rPr lang="en-GB" dirty="0"/>
              <a:t>Set breakpoints</a:t>
            </a:r>
          </a:p>
          <a:p>
            <a:pPr marL="342900" indent="-342900">
              <a:buAutoNum type="arabicPeriod"/>
            </a:pPr>
            <a:r>
              <a:rPr lang="en-GB" dirty="0"/>
              <a:t>Inspect variables</a:t>
            </a:r>
          </a:p>
          <a:p>
            <a:pPr marL="342900" indent="-342900">
              <a:buAutoNum type="arabicPeriod"/>
            </a:pPr>
            <a:r>
              <a:rPr lang="en-GB" dirty="0"/>
              <a:t>Step in/over code</a:t>
            </a:r>
          </a:p>
          <a:p>
            <a:pPr marL="342900" indent="-342900">
              <a:buAutoNum type="arabicPeriod"/>
            </a:pPr>
            <a:r>
              <a:rPr lang="en-GB" dirty="0"/>
              <a:t>Backtrace (call stack)</a:t>
            </a:r>
          </a:p>
          <a:p>
            <a:pPr marL="342900" indent="-342900">
              <a:buAutoNum type="arabicPeriod"/>
            </a:pPr>
            <a:r>
              <a:rPr lang="en-GB" dirty="0"/>
              <a:t>Inspect Memory</a:t>
            </a:r>
          </a:p>
          <a:p>
            <a:pPr marL="342900" indent="-342900">
              <a:buAutoNum type="arabicPeriod"/>
            </a:pPr>
            <a:r>
              <a:rPr lang="en-GB" dirty="0"/>
              <a:t>Modify Memory</a:t>
            </a:r>
          </a:p>
          <a:p>
            <a:pPr marL="342900" indent="-342900">
              <a:buAutoNum type="arabicPeriod"/>
            </a:pPr>
            <a:r>
              <a:rPr lang="en-GB" dirty="0" err="1"/>
              <a:t>Analyze</a:t>
            </a:r>
            <a:r>
              <a:rPr lang="en-GB" dirty="0"/>
              <a:t> core dumps (from crashed executables)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5BC2FF5-F85A-2704-469B-B5523C06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00" y="317500"/>
            <a:ext cx="1161516" cy="116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1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567B-F9F3-9485-8B1E-EE82024A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AE2D-C356-2436-17DD-310ED0928A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GBD</a:t>
            </a:r>
          </a:p>
        </p:txBody>
      </p:sp>
    </p:spTree>
    <p:extLst>
      <p:ext uri="{BB962C8B-B14F-4D97-AF65-F5344CB8AC3E}">
        <p14:creationId xmlns:p14="http://schemas.microsoft.com/office/powerpoint/2010/main" val="226402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6FE2-DD7F-15E3-E487-869AA6E98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Overview of </a:t>
            </a:r>
            <a:r>
              <a:rPr lang="en-US" sz="4400" cap="none" dirty="0" err="1"/>
              <a:t>Ghidra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5900-8B30-E608-4444-41B3EC31F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575284"/>
            <a:ext cx="6770078" cy="4094163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D93C65-0A9C-4EFF-B80A-7FFB2165467E}"/>
              </a:ext>
            </a:extLst>
          </p:cNvPr>
          <p:cNvSpPr txBox="1">
            <a:spLocks/>
          </p:cNvSpPr>
          <p:nvPr/>
        </p:nvSpPr>
        <p:spPr>
          <a:xfrm>
            <a:off x="4848452" y="575283"/>
            <a:ext cx="5565548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Developed by NSA (National Security Agency)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Release in 2019 to public after decade or so internal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Regular updates from open-source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Supports multiple architectures (native build of components)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Key tool for security researchers and reverse engineers</a:t>
            </a:r>
          </a:p>
          <a:p>
            <a:endParaRPr lang="en-GB" sz="1400" b="1" dirty="0"/>
          </a:p>
          <a:p>
            <a:endParaRPr lang="en-GB" sz="1400" b="1" dirty="0"/>
          </a:p>
          <a:p>
            <a:r>
              <a:rPr lang="en-GB" sz="1400" b="1" dirty="0" err="1"/>
              <a:t>Ghidra</a:t>
            </a:r>
            <a:r>
              <a:rPr lang="en-GB" sz="1400" b="1" dirty="0"/>
              <a:t> key skills: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Disassembly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 err="1"/>
              <a:t>Decompilation</a:t>
            </a:r>
            <a:endParaRPr lang="en-GB" sz="1400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GUI use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Binary Analysis, e.g. function and type identification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Commenting and labelling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Code patching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Scripting (for automation)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Collaboration features (for multiple analysts)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GB" sz="1400" dirty="0"/>
              <a:t>Debug (later versions; adds Dynamic Analysis)</a:t>
            </a:r>
          </a:p>
        </p:txBody>
      </p:sp>
      <p:pic>
        <p:nvPicPr>
          <p:cNvPr id="2050" name="Picture 2" descr="Ghidra: il tool di reverse engineering dell’NSA disponibile per tutti ...">
            <a:extLst>
              <a:ext uri="{FF2B5EF4-FFF2-40B4-BE49-F238E27FC236}">
                <a16:creationId xmlns:a16="http://schemas.microsoft.com/office/drawing/2014/main" id="{2F8BABD5-BFA7-04B9-8FB7-46162465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471667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6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567B-F9F3-9485-8B1E-EE82024A3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AE2D-C356-2436-17DD-310ED0928A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/>
              <a:t>Ghidra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52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D6B08-F816-36ED-7C5E-D1188B39F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Useful Cheat Sheets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34B71-1F12-27AA-6608-8D9A9B3DE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8452" y="240368"/>
            <a:ext cx="5803900" cy="243768"/>
          </a:xfrm>
        </p:spPr>
        <p:txBody>
          <a:bodyPr/>
          <a:lstStyle/>
          <a:p>
            <a:r>
              <a:rPr lang="en-GB" sz="1800" b="1" dirty="0"/>
              <a:t>For quick reference: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EDADD1-A96F-236A-65FF-D1246737D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94747"/>
              </p:ext>
            </p:extLst>
          </p:nvPr>
        </p:nvGraphicFramePr>
        <p:xfrm>
          <a:off x="4848452" y="725716"/>
          <a:ext cx="6617834" cy="56481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7834">
                  <a:extLst>
                    <a:ext uri="{9D8B030D-6E8A-4147-A177-3AD203B41FA5}">
                      <a16:colId xmlns:a16="http://schemas.microsoft.com/office/drawing/2014/main" val="1972410763"/>
                    </a:ext>
                  </a:extLst>
                </a:gridCol>
              </a:tblGrid>
              <a:tr h="2903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hlinkClick r:id="rId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hlinkClick r:id="rId2"/>
                        </a:rPr>
                        <a:t>https://gabriellesc.github.io/teaching/resources/GDB-cheat-sheet.pdf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577891"/>
                  </a:ext>
                </a:extLst>
              </a:tr>
              <a:tr h="2600149">
                <a:tc>
                  <a:txBody>
                    <a:bodyPr/>
                    <a:lstStyle/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hlinkClick r:id="rId3"/>
                        </a:rPr>
                        <a:t>https://ghidra-sre.org/CheatSheet.html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0186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16F6E70-7AE8-35EF-1E92-9C934EECD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398" y="3952962"/>
            <a:ext cx="3178631" cy="164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40C7F0-D3F6-C3C6-32EE-176F8C6D3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397" y="905913"/>
            <a:ext cx="3178631" cy="22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14509</TotalTime>
  <Words>841</Words>
  <Application>Microsoft Office PowerPoint</Application>
  <PresentationFormat>Widescreen</PresentationFormat>
  <Paragraphs>188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Krana Fat B</vt:lpstr>
      <vt:lpstr>Montserrat</vt:lpstr>
      <vt:lpstr>Montserrat Black</vt:lpstr>
      <vt:lpstr>Segoe UI</vt:lpstr>
      <vt:lpstr>Söhne</vt:lpstr>
      <vt:lpstr>Wingdings</vt:lpstr>
      <vt:lpstr>Office Theme</vt:lpstr>
      <vt:lpstr>Advanced C++ Internals: Chapter 2 Binary Tools</vt:lpstr>
      <vt:lpstr>PowerPoint Presentation</vt:lpstr>
      <vt:lpstr>PowerPoint Presentation</vt:lpstr>
      <vt:lpstr>PowerPoint Presentation</vt:lpstr>
      <vt:lpstr>PowerPoint Presentation</vt:lpstr>
      <vt:lpstr>Demonstration</vt:lpstr>
      <vt:lpstr>PowerPoint Presentation</vt:lpstr>
      <vt:lpstr>Demonstration</vt:lpstr>
      <vt:lpstr>PowerPoint Presentation</vt:lpstr>
      <vt:lpstr>C++ Internals Lab #2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1157</cp:revision>
  <cp:lastPrinted>2019-07-11T13:24:49Z</cp:lastPrinted>
  <dcterms:created xsi:type="dcterms:W3CDTF">2019-07-10T13:11:53Z</dcterms:created>
  <dcterms:modified xsi:type="dcterms:W3CDTF">2024-01-12T08:48:36Z</dcterms:modified>
  <cp:category/>
</cp:coreProperties>
</file>